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1" r:id="rId2"/>
    <p:sldId id="294" r:id="rId3"/>
    <p:sldId id="297" r:id="rId4"/>
    <p:sldId id="298" r:id="rId5"/>
    <p:sldId id="306" r:id="rId6"/>
    <p:sldId id="299" r:id="rId7"/>
    <p:sldId id="300" r:id="rId8"/>
    <p:sldId id="302" r:id="rId9"/>
    <p:sldId id="303" r:id="rId10"/>
    <p:sldId id="307" r:id="rId11"/>
    <p:sldId id="308" r:id="rId12"/>
    <p:sldId id="304" r:id="rId13"/>
    <p:sldId id="30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66FF"/>
    <a:srgbClr val="FF66CC"/>
    <a:srgbClr val="FF33CC"/>
    <a:srgbClr val="D3B857"/>
    <a:srgbClr val="FF6699"/>
    <a:srgbClr val="FFFF00"/>
    <a:srgbClr val="FFFF66"/>
    <a:srgbClr val="4CDEF2"/>
    <a:srgbClr val="10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0" autoAdjust="0"/>
  </p:normalViewPr>
  <p:slideViewPr>
    <p:cSldViewPr>
      <p:cViewPr varScale="1">
        <p:scale>
          <a:sx n="83" d="100"/>
          <a:sy n="83" d="100"/>
        </p:scale>
        <p:origin x="8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A3E9-25C1-498A-8E51-4FEF8159FF2C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EBE8-6D38-4A62-BB11-0762BD97F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86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6EBE8-6D38-4A62-BB11-0762BD97FCB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56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9AA9C-FDE1-470C-ACB6-A36FB9AF63FE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rak 3"/>
          <p:cNvSpPr/>
          <p:nvPr/>
        </p:nvSpPr>
        <p:spPr>
          <a:xfrm>
            <a:off x="125760" y="60649"/>
            <a:ext cx="8892480" cy="185618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NEJSTARŠÍ OSÍDLENÍ NAŠÍ VLASTI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920880" cy="5085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942953"/>
      </p:ext>
    </p:extLst>
  </p:cSld>
  <p:clrMapOvr>
    <a:masterClrMapping/>
  </p:clrMapOvr>
  <p:transition spd="slow">
    <p:cover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2987824" y="188640"/>
            <a:ext cx="2736304" cy="7732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zemědělci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1196752"/>
            <a:ext cx="725807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oužívali zemědělská nářadí ze dřeva</a:t>
            </a:r>
          </a:p>
          <a:p>
            <a:pPr marL="457200" indent="-457200">
              <a:buFontTx/>
              <a:buChar char="-"/>
            </a:pPr>
            <a:r>
              <a:rPr lang="cs-CZ" sz="3200" dirty="0"/>
              <a:t>p</a:t>
            </a:r>
            <a:r>
              <a:rPr lang="cs-CZ" sz="3200" dirty="0" smtClean="0"/>
              <a:t>ěstovali obilí a luštěniny (hrách, čočku)</a:t>
            </a:r>
          </a:p>
          <a:p>
            <a:pPr marL="457200" indent="-457200">
              <a:buFontTx/>
              <a:buChar char="-"/>
            </a:pPr>
            <a:r>
              <a:rPr lang="cs-CZ" sz="3200" dirty="0"/>
              <a:t>c</a:t>
            </a:r>
            <a:r>
              <a:rPr lang="cs-CZ" sz="3200" dirty="0" smtClean="0"/>
              <a:t>hovali dobytek a drůbež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rybařili</a:t>
            </a:r>
            <a:endParaRPr lang="cs-CZ" sz="3200" dirty="0"/>
          </a:p>
        </p:txBody>
      </p:sp>
      <p:sp>
        <p:nvSpPr>
          <p:cNvPr id="8" name="Ovál 7"/>
          <p:cNvSpPr/>
          <p:nvPr/>
        </p:nvSpPr>
        <p:spPr>
          <a:xfrm>
            <a:off x="3015141" y="3159852"/>
            <a:ext cx="2736304" cy="7732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řemeslníci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4077072"/>
            <a:ext cx="50977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 smtClean="0"/>
              <a:t>vyráběli hliněné nádoby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předli vlnu a len, tkali látky</a:t>
            </a:r>
          </a:p>
        </p:txBody>
      </p:sp>
      <p:sp>
        <p:nvSpPr>
          <p:cNvPr id="10" name="Ovál 9"/>
          <p:cNvSpPr/>
          <p:nvPr/>
        </p:nvSpPr>
        <p:spPr>
          <a:xfrm>
            <a:off x="3131840" y="5301208"/>
            <a:ext cx="2880320" cy="773204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obchodníci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5949280"/>
            <a:ext cx="3836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- věnovali se obchodu</a:t>
            </a:r>
            <a:endParaRPr lang="cs-CZ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285873"/>
            <a:ext cx="1152128" cy="96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98" y="2656772"/>
            <a:ext cx="1721287" cy="1297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125520"/>
            <a:ext cx="2078879" cy="1591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99348"/>
            <a:ext cx="2376264" cy="178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890624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1" y="476672"/>
            <a:ext cx="89114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 7. století n.l. přichází na naše území ……………….     .</a:t>
            </a:r>
          </a:p>
          <a:p>
            <a:endParaRPr lang="cs-CZ" sz="3200" dirty="0" smtClean="0"/>
          </a:p>
          <a:p>
            <a:r>
              <a:rPr lang="cs-CZ" sz="3200" dirty="0" smtClean="0"/>
              <a:t>Spojil slovanské kmeny a bojoval s nimi proti </a:t>
            </a:r>
          </a:p>
          <a:p>
            <a:endParaRPr lang="cs-CZ" sz="3200" dirty="0" smtClean="0"/>
          </a:p>
          <a:p>
            <a:r>
              <a:rPr lang="cs-CZ" sz="3200" dirty="0" smtClean="0"/>
              <a:t>nepřátelům – divokým kočovníkům.</a:t>
            </a:r>
          </a:p>
          <a:p>
            <a:endParaRPr lang="cs-CZ" sz="3200" dirty="0" smtClean="0"/>
          </a:p>
          <a:p>
            <a:r>
              <a:rPr lang="cs-CZ" sz="3200" dirty="0" smtClean="0"/>
              <a:t>Stal se jejich panovníkem.</a:t>
            </a:r>
          </a:p>
          <a:p>
            <a:endParaRPr lang="cs-CZ" sz="3200" dirty="0" smtClean="0"/>
          </a:p>
          <a:p>
            <a:r>
              <a:rPr lang="cs-CZ" sz="3200" b="1" dirty="0" smtClean="0"/>
              <a:t>Sámova říše byl kmenový svaz. </a:t>
            </a:r>
          </a:p>
          <a:p>
            <a:endParaRPr lang="cs-CZ" sz="3200" dirty="0" smtClean="0"/>
          </a:p>
          <a:p>
            <a:r>
              <a:rPr lang="cs-CZ" sz="3200" dirty="0" smtClean="0"/>
              <a:t>Po jeho smrti se svaz rozpadl.</a:t>
            </a:r>
          </a:p>
          <a:p>
            <a:pPr marL="457200" indent="-457200">
              <a:buFontTx/>
              <a:buChar char="-"/>
            </a:pPr>
            <a:endParaRPr lang="cs-CZ" sz="3200" dirty="0"/>
          </a:p>
        </p:txBody>
      </p:sp>
      <p:sp>
        <p:nvSpPr>
          <p:cNvPr id="5" name="Šipka doprava 4"/>
          <p:cNvSpPr/>
          <p:nvPr/>
        </p:nvSpPr>
        <p:spPr>
          <a:xfrm>
            <a:off x="6516216" y="4691"/>
            <a:ext cx="2160240" cy="18002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kupec Sámo    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047380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473502"/>
            <a:ext cx="2124744" cy="270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láček 2"/>
          <p:cNvSpPr/>
          <p:nvPr/>
        </p:nvSpPr>
        <p:spPr>
          <a:xfrm>
            <a:off x="2483768" y="188640"/>
            <a:ext cx="6481148" cy="2016224"/>
          </a:xfrm>
          <a:prstGeom prst="cloudCallout">
            <a:avLst>
              <a:gd name="adj1" fmla="val -55980"/>
              <a:gd name="adj2" fmla="val 2286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2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Rozlušti popletená slova o našich předcích</a:t>
            </a:r>
            <a:r>
              <a:rPr lang="cs-CZ" sz="3200" b="1" dirty="0" smtClean="0">
                <a:solidFill>
                  <a:schemeClr val="tx1"/>
                </a:solidFill>
              </a:rPr>
              <a:t>.</a:t>
            </a:r>
            <a:endParaRPr lang="cs-CZ" sz="3200" b="1" dirty="0" smtClean="0">
              <a:solidFill>
                <a:schemeClr val="tx1"/>
              </a:solidFill>
            </a:endParaRPr>
          </a:p>
          <a:p>
            <a:pPr algn="ctr"/>
            <a:endParaRPr lang="cs-CZ" sz="3200" b="1" i="1" dirty="0">
              <a:solidFill>
                <a:schemeClr val="tx1"/>
              </a:solidFill>
            </a:endParaRPr>
          </a:p>
        </p:txBody>
      </p:sp>
      <p:sp>
        <p:nvSpPr>
          <p:cNvPr id="4" name="Pětiúhelník 3"/>
          <p:cNvSpPr/>
          <p:nvPr/>
        </p:nvSpPr>
        <p:spPr>
          <a:xfrm>
            <a:off x="1502946" y="3068960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cojovbníi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7" name="Pětiúhelník 6"/>
          <p:cNvSpPr/>
          <p:nvPr/>
        </p:nvSpPr>
        <p:spPr>
          <a:xfrm>
            <a:off x="548586" y="4365104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nSélova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9" name="Pětiúhelník 8"/>
          <p:cNvSpPr/>
          <p:nvPr/>
        </p:nvSpPr>
        <p:spPr>
          <a:xfrm>
            <a:off x="3323246" y="4862181"/>
            <a:ext cx="201622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rGmáien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0" name="Pětiúhelník 9"/>
          <p:cNvSpPr/>
          <p:nvPr/>
        </p:nvSpPr>
        <p:spPr>
          <a:xfrm>
            <a:off x="859659" y="5661248"/>
            <a:ext cx="207579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řiemelnícs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1" name="Pětiúhelník 10"/>
          <p:cNvSpPr/>
          <p:nvPr/>
        </p:nvSpPr>
        <p:spPr>
          <a:xfrm>
            <a:off x="3827508" y="3654535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evltoéK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2" name="Pětiúhelník 11"/>
          <p:cNvSpPr/>
          <p:nvPr/>
        </p:nvSpPr>
        <p:spPr>
          <a:xfrm>
            <a:off x="6300192" y="5019962"/>
            <a:ext cx="201622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akpčlovrě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3" name="Pětiúhelník 12"/>
          <p:cNvSpPr/>
          <p:nvPr/>
        </p:nvSpPr>
        <p:spPr>
          <a:xfrm>
            <a:off x="6983440" y="3888147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cálevníič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4" name="Pětiúhelník 13"/>
          <p:cNvSpPr/>
          <p:nvPr/>
        </p:nvSpPr>
        <p:spPr>
          <a:xfrm>
            <a:off x="5724342" y="2744924"/>
            <a:ext cx="230468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iochdonícb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5" name="Pětiúhelník 14"/>
          <p:cNvSpPr/>
          <p:nvPr/>
        </p:nvSpPr>
        <p:spPr>
          <a:xfrm>
            <a:off x="4698331" y="6029428"/>
            <a:ext cx="207579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dzměělcie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09297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473502"/>
            <a:ext cx="2124744" cy="270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láček 2"/>
          <p:cNvSpPr/>
          <p:nvPr/>
        </p:nvSpPr>
        <p:spPr>
          <a:xfrm>
            <a:off x="2483768" y="188640"/>
            <a:ext cx="6481148" cy="2016224"/>
          </a:xfrm>
          <a:prstGeom prst="cloudCallout">
            <a:avLst>
              <a:gd name="adj1" fmla="val -55980"/>
              <a:gd name="adj2" fmla="val 2286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2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Správně rozluštěná slova:</a:t>
            </a:r>
          </a:p>
          <a:p>
            <a:pPr algn="ctr"/>
            <a:endParaRPr lang="cs-CZ" sz="3200" b="1" i="1" dirty="0">
              <a:solidFill>
                <a:schemeClr val="tx1"/>
              </a:solidFill>
            </a:endParaRPr>
          </a:p>
        </p:txBody>
      </p:sp>
      <p:sp>
        <p:nvSpPr>
          <p:cNvPr id="4" name="Pětiúhelník 3"/>
          <p:cNvSpPr/>
          <p:nvPr/>
        </p:nvSpPr>
        <p:spPr>
          <a:xfrm>
            <a:off x="1502946" y="3068960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bojovníci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7" name="Pětiúhelník 6"/>
          <p:cNvSpPr/>
          <p:nvPr/>
        </p:nvSpPr>
        <p:spPr>
          <a:xfrm>
            <a:off x="548586" y="4365104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Slované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9" name="Pětiúhelník 8"/>
          <p:cNvSpPr/>
          <p:nvPr/>
        </p:nvSpPr>
        <p:spPr>
          <a:xfrm>
            <a:off x="3323246" y="4862181"/>
            <a:ext cx="201622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G</a:t>
            </a:r>
            <a:r>
              <a:rPr lang="cs-CZ" sz="3200" dirty="0" smtClean="0">
                <a:solidFill>
                  <a:schemeClr val="tx1"/>
                </a:solidFill>
              </a:rPr>
              <a:t>ermáni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0" name="Pětiúhelník 9"/>
          <p:cNvSpPr/>
          <p:nvPr/>
        </p:nvSpPr>
        <p:spPr>
          <a:xfrm>
            <a:off x="859659" y="5661248"/>
            <a:ext cx="207579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řemeslníci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1" name="Pětiúhelník 10"/>
          <p:cNvSpPr/>
          <p:nvPr/>
        </p:nvSpPr>
        <p:spPr>
          <a:xfrm>
            <a:off x="3827508" y="3654535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Keltové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2" name="Pětiúhelník 11"/>
          <p:cNvSpPr/>
          <p:nvPr/>
        </p:nvSpPr>
        <p:spPr>
          <a:xfrm>
            <a:off x="6300192" y="5019962"/>
            <a:ext cx="201622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pračlověk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3" name="Pětiúhelník 12"/>
          <p:cNvSpPr/>
          <p:nvPr/>
        </p:nvSpPr>
        <p:spPr>
          <a:xfrm>
            <a:off x="6983440" y="3888147"/>
            <a:ext cx="1908720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válečníci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4" name="Pětiúhelník 13"/>
          <p:cNvSpPr/>
          <p:nvPr/>
        </p:nvSpPr>
        <p:spPr>
          <a:xfrm>
            <a:off x="5724342" y="2744924"/>
            <a:ext cx="230468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obchodníci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5" name="Pětiúhelník 14"/>
          <p:cNvSpPr/>
          <p:nvPr/>
        </p:nvSpPr>
        <p:spPr>
          <a:xfrm>
            <a:off x="4698331" y="6029428"/>
            <a:ext cx="2075794" cy="648072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zemědělci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38694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434804"/>
            <a:ext cx="1819448" cy="21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láček 4"/>
          <p:cNvSpPr/>
          <p:nvPr/>
        </p:nvSpPr>
        <p:spPr>
          <a:xfrm>
            <a:off x="1259632" y="257118"/>
            <a:ext cx="6408712" cy="2883850"/>
          </a:xfrm>
          <a:prstGeom prst="cloudCallout">
            <a:avLst>
              <a:gd name="adj1" fmla="val 39816"/>
              <a:gd name="adj2" fmla="val 9133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Nejstarší období vývoje lidské společnosti se nazývá</a:t>
            </a:r>
          </a:p>
          <a:p>
            <a:pPr algn="ctr"/>
            <a:r>
              <a:rPr lang="cs-CZ" sz="3200" b="1" i="1" dirty="0" smtClean="0">
                <a:solidFill>
                  <a:schemeClr val="tx1"/>
                </a:solidFill>
              </a:rPr>
              <a:t>PRAVĚK.</a:t>
            </a:r>
            <a:endParaRPr lang="cs-CZ" sz="3200" b="1" i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19672" y="3437553"/>
            <a:ext cx="3384376" cy="8273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DOBA KAMENNÁ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619672" y="4528856"/>
            <a:ext cx="3384376" cy="82738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DOBA BRONZOVÁ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630304" y="5589240"/>
            <a:ext cx="3384376" cy="82738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DOBA ŽELEZNÁ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339512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860032" y="178790"/>
            <a:ext cx="3384376" cy="8273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DOBA KAMENNÁ</a:t>
            </a:r>
            <a:endParaRPr lang="cs-CZ" sz="3200" b="1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78789"/>
            <a:ext cx="3740695" cy="2282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77089"/>
            <a:ext cx="302779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227273" y="1027811"/>
            <a:ext cx="2649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c</a:t>
            </a:r>
            <a:r>
              <a:rPr lang="cs-CZ" sz="3200" dirty="0" smtClean="0">
                <a:solidFill>
                  <a:srgbClr val="0070C0"/>
                </a:solidFill>
              </a:rPr>
              <a:t>hladné počasí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79912" y="1988840"/>
            <a:ext cx="2450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PRAČLOVĚK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879" y="2541185"/>
            <a:ext cx="4591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- žil ve skupinách (tlupách)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706" y="4569297"/>
            <a:ext cx="7941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 živil se lovem, sběrem rostlin, plodů, kořínků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773" y="3354372"/>
            <a:ext cx="90633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 žil ve volné přírodě, ukrýval se v jeskyních, stavěl si </a:t>
            </a:r>
          </a:p>
          <a:p>
            <a:r>
              <a:rPr lang="cs-CZ" sz="3200" dirty="0" smtClean="0"/>
              <a:t>   jednoduché příbytky z kamenů, kůží …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4731" y="5315814"/>
            <a:ext cx="9063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- pravěké zbraně si vyráběl z kamene, ze dřeva, z kosti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8108" y="6050503"/>
            <a:ext cx="454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- životně důležitý byl oheň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14912998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74167" y="188640"/>
            <a:ext cx="3384376" cy="82738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DOBA BRONZOVÁ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88024" y="188640"/>
            <a:ext cx="3384376" cy="82738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DOBA ŽELEZNÁ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054" y="4243482"/>
            <a:ext cx="2635520" cy="250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574" y="2363586"/>
            <a:ext cx="1944687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bdélník 8"/>
          <p:cNvSpPr/>
          <p:nvPr/>
        </p:nvSpPr>
        <p:spPr>
          <a:xfrm>
            <a:off x="3059832" y="1033188"/>
            <a:ext cx="25364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75000"/>
                  </a:schemeClr>
                </a:solidFill>
              </a:rPr>
              <a:t>teplejší počasí</a:t>
            </a:r>
            <a:endParaRPr lang="cs-CZ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43549" y="1868074"/>
            <a:ext cx="85206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- lidé vyráběli zbraně a pracovní nástroje z bronzu,</a:t>
            </a:r>
          </a:p>
          <a:p>
            <a:r>
              <a:rPr lang="cs-CZ" sz="3200" dirty="0" smtClean="0"/>
              <a:t>  později ze železa</a:t>
            </a:r>
            <a:endParaRPr lang="cs-CZ" sz="3200" dirty="0"/>
          </a:p>
        </p:txBody>
      </p:sp>
      <p:sp>
        <p:nvSpPr>
          <p:cNvPr id="12" name="Obdélník 11"/>
          <p:cNvSpPr/>
          <p:nvPr/>
        </p:nvSpPr>
        <p:spPr>
          <a:xfrm>
            <a:off x="185327" y="559545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dirty="0" smtClean="0"/>
              <a:t>- první </a:t>
            </a:r>
            <a:r>
              <a:rPr lang="cs-CZ" sz="3200" dirty="0"/>
              <a:t>ochočené </a:t>
            </a:r>
            <a:r>
              <a:rPr lang="cs-CZ" sz="3200" dirty="0" smtClean="0"/>
              <a:t>zvíře  </a:t>
            </a:r>
          </a:p>
          <a:p>
            <a:r>
              <a:rPr lang="cs-CZ" sz="3200" dirty="0" smtClean="0"/>
              <a:t> </a:t>
            </a:r>
            <a:r>
              <a:rPr lang="cs-CZ" dirty="0" smtClean="0"/>
              <a:t>   </a:t>
            </a:r>
            <a:r>
              <a:rPr lang="cs-CZ" sz="3200" dirty="0" smtClean="0"/>
              <a:t>(pomoc při lovu, hlídač)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683568" y="4437112"/>
            <a:ext cx="2736304" cy="7732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zemědělci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3389175" y="2558690"/>
            <a:ext cx="2736304" cy="7732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řemeslníci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15977" y="3658707"/>
            <a:ext cx="882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 lidé pěstovali plodiny, chovali domácí zvířata</a:t>
            </a:r>
          </a:p>
        </p:txBody>
      </p:sp>
    </p:spTree>
    <p:extLst>
      <p:ext uri="{BB962C8B-B14F-4D97-AF65-F5344CB8AC3E}">
        <p14:creationId xmlns:p14="http://schemas.microsoft.com/office/powerpoint/2010/main" val="1444971927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1" grpId="0"/>
      <p:bldP spid="12" grpId="0"/>
      <p:bldP spid="14" grpId="0" animBg="1"/>
      <p:bldP spid="17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láček 3"/>
          <p:cNvSpPr/>
          <p:nvPr/>
        </p:nvSpPr>
        <p:spPr>
          <a:xfrm>
            <a:off x="1187624" y="545150"/>
            <a:ext cx="6408712" cy="2235778"/>
          </a:xfrm>
          <a:prstGeom prst="cloudCallout">
            <a:avLst>
              <a:gd name="adj1" fmla="val 26327"/>
              <a:gd name="adj2" fmla="val 10546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Zopakuj si, co víš o pračlověku</a:t>
            </a:r>
            <a:r>
              <a:rPr lang="cs-CZ" sz="3200" b="1" i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cs-CZ" sz="3200" b="1" i="1" dirty="0" smtClean="0">
                <a:solidFill>
                  <a:schemeClr val="tx1"/>
                </a:solidFill>
              </a:rPr>
              <a:t> </a:t>
            </a:r>
            <a:r>
              <a:rPr lang="cs-CZ" sz="3200" b="1" dirty="0" smtClean="0">
                <a:solidFill>
                  <a:schemeClr val="tx1"/>
                </a:solidFill>
              </a:rPr>
              <a:t>Vylušti </a:t>
            </a:r>
            <a:r>
              <a:rPr lang="cs-CZ" sz="3200" b="1" dirty="0" smtClean="0">
                <a:solidFill>
                  <a:schemeClr val="tx1"/>
                </a:solidFill>
              </a:rPr>
              <a:t>tajenku – klikej.</a:t>
            </a:r>
            <a:endParaRPr lang="cs-CZ" sz="3200" b="1" i="1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80928"/>
            <a:ext cx="253952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7053" y="3149374"/>
            <a:ext cx="5580112" cy="3741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098517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725456"/>
              </p:ext>
            </p:extLst>
          </p:nvPr>
        </p:nvGraphicFramePr>
        <p:xfrm>
          <a:off x="971600" y="188640"/>
          <a:ext cx="7008443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06685">
                <a:tc gridSpan="5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685">
                <a:tc rowSpan="2" gridSpan="4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685">
                <a:tc gridSpan="4"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685">
                <a:tc gridSpan="3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685"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685">
                <a:tc gridSpan="2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89999" y="171218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1.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9998" y="755993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2.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9999" y="1376283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3.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9999" y="1961057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4.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2063" y="3122974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6.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89999" y="2545833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5.</a:t>
            </a:r>
            <a:endParaRPr lang="cs-CZ" sz="3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89999" y="3707749"/>
            <a:ext cx="511511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200" dirty="0"/>
              <a:t>První ochočené zvíře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Člověk žijící v pravěku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Největší ulovené zvíře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Pračlověk se živil sběrem a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K lovu používal</a:t>
            </a:r>
          </a:p>
          <a:p>
            <a:pPr marL="514350" indent="-514350">
              <a:buAutoNum type="arabicPeriod"/>
            </a:pPr>
            <a:r>
              <a:rPr lang="cs-CZ" sz="3200" dirty="0" smtClean="0"/>
              <a:t>Jako úkryt mu sloužila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37842" y="3707749"/>
            <a:ext cx="4599047" cy="31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707904" y="232773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P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247964" y="232773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E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88024" y="232773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S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03848" y="81754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P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662251" y="1970261"/>
            <a:ext cx="335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L</a:t>
            </a:r>
            <a:endParaRPr 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54002" y="817548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R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322417" y="80991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endParaRPr lang="cs-CZ" sz="28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341299" y="820646"/>
            <a:ext cx="335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L</a:t>
            </a:r>
            <a:endParaRPr lang="cs-CZ" sz="28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76038" y="824030"/>
            <a:ext cx="421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</a:t>
            </a:r>
            <a:endParaRPr lang="cs-CZ" sz="28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425221" y="824030"/>
            <a:ext cx="38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V</a:t>
            </a:r>
            <a:endParaRPr lang="cs-CZ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987094" y="82403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Ě</a:t>
            </a:r>
            <a:endParaRPr lang="cs-CZ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513892" y="809914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K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01586" y="80991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Č</a:t>
            </a:r>
            <a:endParaRPr lang="cs-CZ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340825" y="1409832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T</a:t>
            </a:r>
            <a:endParaRPr lang="cs-CZ" sz="28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809415" y="1428041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U</a:t>
            </a:r>
            <a:endParaRPr lang="cs-CZ" sz="28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290514" y="1420457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M</a:t>
            </a:r>
            <a:endParaRPr lang="cs-CZ" sz="28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754002" y="1409726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endParaRPr lang="cs-CZ" sz="28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203406" y="1407060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M</a:t>
            </a:r>
            <a:endParaRPr lang="cs-CZ" sz="28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809415" y="1962547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M</a:t>
            </a:r>
            <a:endParaRPr lang="cs-CZ" sz="2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290190" y="1979464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E</a:t>
            </a:r>
            <a:endParaRPr lang="cs-CZ" sz="28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753331" y="1972770"/>
            <a:ext cx="38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V</a:t>
            </a:r>
            <a:endParaRPr lang="cs-CZ" sz="28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203848" y="1969002"/>
            <a:ext cx="421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</a:t>
            </a:r>
            <a:endParaRPr lang="cs-CZ" sz="28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40825" y="3154961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Ě</a:t>
            </a:r>
            <a:endParaRPr lang="cs-CZ" sz="28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797146" y="3169781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</a:t>
            </a:r>
            <a:endParaRPr lang="cs-CZ" sz="28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276030" y="317445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Y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746714" y="3169781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K</a:t>
            </a:r>
            <a:endParaRPr lang="cs-CZ" sz="28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219671" y="316334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</a:t>
            </a:r>
            <a:endParaRPr lang="cs-CZ" sz="28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669517" y="3181705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E</a:t>
            </a:r>
            <a:endParaRPr lang="cs-CZ" sz="28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2151980" y="3155033"/>
            <a:ext cx="298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J</a:t>
            </a:r>
            <a:endParaRPr lang="cs-CZ" sz="28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746770" y="2569062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Ě</a:t>
            </a:r>
            <a:endParaRPr lang="cs-CZ" sz="28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222319" y="2571872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</a:t>
            </a:r>
            <a:endParaRPr lang="cs-CZ" sz="28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2658296" y="257661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</a:t>
            </a:r>
            <a:endParaRPr lang="cs-CZ" sz="28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142418" y="2569062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R</a:t>
            </a:r>
            <a:endParaRPr lang="cs-CZ" sz="28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1582646" y="2569062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B</a:t>
            </a:r>
            <a:endParaRPr lang="cs-CZ" sz="28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1026906" y="2569062"/>
            <a:ext cx="352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4104870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56214"/>
              </p:ext>
            </p:extLst>
          </p:nvPr>
        </p:nvGraphicFramePr>
        <p:xfrm>
          <a:off x="971600" y="188640"/>
          <a:ext cx="7008443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91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06685">
                <a:tc gridSpan="5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P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E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S</a:t>
                      </a:r>
                      <a:endParaRPr lang="cs-CZ" sz="3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685">
                <a:tc gridSpan="4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P</a:t>
                      </a:r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R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A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Č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L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O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V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Ě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K</a:t>
                      </a:r>
                      <a:endParaRPr lang="cs-CZ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685">
                <a:tc gridSpan="4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M</a:t>
                      </a:r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A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M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U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T</a:t>
                      </a:r>
                      <a:endParaRPr lang="cs-CZ" sz="3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685">
                <a:tc gridSpan="3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L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O</a:t>
                      </a:r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V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E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M</a:t>
                      </a:r>
                      <a:endParaRPr lang="cs-CZ" sz="3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685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Z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B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R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A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N</a:t>
                      </a:r>
                      <a:endParaRPr lang="cs-CZ" sz="32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Ě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685">
                <a:tc gridSpan="2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J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E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S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K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Y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N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Ě</a:t>
                      </a:r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89999" y="171218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1.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9998" y="755993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2.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9999" y="1376283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3.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9999" y="1961057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4.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2063" y="3122974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6.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89999" y="2545833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5.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81577" y="5301208"/>
            <a:ext cx="1420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Řešení: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92912834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23528" y="260648"/>
            <a:ext cx="8712968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V </a:t>
            </a:r>
            <a:r>
              <a:rPr lang="cs-CZ" sz="3200" b="1" dirty="0">
                <a:solidFill>
                  <a:srgbClr val="C00000"/>
                </a:solidFill>
              </a:rPr>
              <a:t>době železné </a:t>
            </a:r>
            <a:r>
              <a:rPr lang="cs-CZ" sz="3200" dirty="0" smtClean="0"/>
              <a:t>osídlili </a:t>
            </a:r>
            <a:r>
              <a:rPr lang="cs-CZ" sz="3200" dirty="0"/>
              <a:t>naše </a:t>
            </a:r>
            <a:r>
              <a:rPr lang="cs-CZ" sz="3200" dirty="0" smtClean="0"/>
              <a:t>území   ………..        </a:t>
            </a:r>
            <a:r>
              <a:rPr lang="cs-CZ" dirty="0" smtClean="0"/>
              <a:t>    </a:t>
            </a:r>
            <a:r>
              <a:rPr lang="cs-CZ" sz="3200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sz="3200" dirty="0"/>
              <a:t>Byli to výborní bojovníci, řemeslníci i obchodníci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dirty="0"/>
              <a:t>Jako první u nás razili vlastní  ………      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dirty="0" smtClean="0"/>
              <a:t>Podle </a:t>
            </a:r>
            <a:r>
              <a:rPr lang="cs-CZ" sz="3200" dirty="0"/>
              <a:t>jednoho jejich </a:t>
            </a:r>
            <a:r>
              <a:rPr lang="cs-CZ" sz="3200" dirty="0" smtClean="0"/>
              <a:t>kmene -     </a:t>
            </a:r>
            <a:r>
              <a:rPr lang="cs-CZ" sz="3200" dirty="0"/>
              <a:t>……….         </a:t>
            </a:r>
            <a:r>
              <a:rPr lang="cs-CZ" sz="3200" dirty="0" smtClean="0"/>
              <a:t>- se </a:t>
            </a:r>
            <a:r>
              <a:rPr lang="cs-CZ" sz="3200" dirty="0"/>
              <a:t>naše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vlast jmenuje Čechy. Bohemia = země Bójů.</a:t>
            </a:r>
          </a:p>
          <a:p>
            <a:endParaRPr lang="cs-CZ" sz="3200" dirty="0"/>
          </a:p>
          <a:p>
            <a:r>
              <a:rPr lang="cs-CZ" sz="3200" dirty="0"/>
              <a:t>Na počátku našeho letopočtu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zde  žili válečníci   ………..            .</a:t>
            </a:r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dirty="0"/>
          </a:p>
        </p:txBody>
      </p:sp>
      <p:sp>
        <p:nvSpPr>
          <p:cNvPr id="10" name="Šipka doprava 9"/>
          <p:cNvSpPr/>
          <p:nvPr/>
        </p:nvSpPr>
        <p:spPr>
          <a:xfrm>
            <a:off x="6156176" y="71554"/>
            <a:ext cx="2016224" cy="115212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KELTOVÉ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zikmundovar\AppData\Local\Microsoft\Windows\Temporary Internet Files\Content.IE5\EHRY13JD\MC90044039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340768"/>
            <a:ext cx="1733057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Šipka doprava 11"/>
          <p:cNvSpPr/>
          <p:nvPr/>
        </p:nvSpPr>
        <p:spPr>
          <a:xfrm>
            <a:off x="5296624" y="2708920"/>
            <a:ext cx="2016224" cy="115212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BÓJOVÉ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3347864" y="5678368"/>
            <a:ext cx="2160240" cy="1152128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GERMÁNI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70575" y="4557435"/>
            <a:ext cx="2401119" cy="2225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38853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1772816"/>
            <a:ext cx="2304256" cy="2892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láček 4"/>
          <p:cNvSpPr/>
          <p:nvPr/>
        </p:nvSpPr>
        <p:spPr>
          <a:xfrm>
            <a:off x="2483768" y="260648"/>
            <a:ext cx="6264696" cy="2016224"/>
          </a:xfrm>
          <a:prstGeom prst="cloudCallout">
            <a:avLst>
              <a:gd name="adj1" fmla="val -49779"/>
              <a:gd name="adj2" fmla="val 8222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2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V 5. a 6. století přišli na naše území naši předkové.</a:t>
            </a:r>
          </a:p>
          <a:p>
            <a:pPr algn="ctr"/>
            <a:endParaRPr lang="cs-CZ" sz="3200" b="1" i="1" dirty="0">
              <a:solidFill>
                <a:schemeClr val="tx1"/>
              </a:solidFill>
            </a:endParaRPr>
          </a:p>
        </p:txBody>
      </p:sp>
      <p:sp>
        <p:nvSpPr>
          <p:cNvPr id="6" name="Obláček 5"/>
          <p:cNvSpPr/>
          <p:nvPr/>
        </p:nvSpPr>
        <p:spPr>
          <a:xfrm>
            <a:off x="2708827" y="3068960"/>
            <a:ext cx="6264696" cy="2016224"/>
          </a:xfrm>
          <a:prstGeom prst="cloudCallout">
            <a:avLst>
              <a:gd name="adj1" fmla="val -51106"/>
              <a:gd name="adj2" fmla="val -5052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2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Měli společná slova </a:t>
            </a:r>
            <a:r>
              <a:rPr lang="cs-CZ" sz="3200" b="1" smtClean="0">
                <a:solidFill>
                  <a:schemeClr val="tx1"/>
                </a:solidFill>
              </a:rPr>
              <a:t>a stejnou </a:t>
            </a:r>
            <a:r>
              <a:rPr lang="cs-CZ" sz="3200" b="1" dirty="0" smtClean="0">
                <a:solidFill>
                  <a:schemeClr val="tx1"/>
                </a:solidFill>
              </a:rPr>
              <a:t>řeč. </a:t>
            </a:r>
          </a:p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Jmenovali se:</a:t>
            </a:r>
          </a:p>
          <a:p>
            <a:pPr algn="ctr"/>
            <a:endParaRPr lang="cs-CZ" sz="3200" b="1" i="1" dirty="0">
              <a:solidFill>
                <a:schemeClr val="tx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1547664" y="5100807"/>
            <a:ext cx="6153958" cy="159313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bg1"/>
                </a:solidFill>
              </a:rPr>
              <a:t>SLOVANÉ</a:t>
            </a:r>
            <a:endParaRPr lang="cs-CZ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184837"/>
      </p:ext>
    </p:extLst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446</Words>
  <Application>Microsoft Office PowerPoint</Application>
  <PresentationFormat>Předvádění na obrazovce (4:3)</PresentationFormat>
  <Paragraphs>185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Jarní květiny</dc:title>
  <dc:creator>Eva</dc:creator>
  <cp:lastModifiedBy>Romana Zikmundová</cp:lastModifiedBy>
  <cp:revision>256</cp:revision>
  <dcterms:created xsi:type="dcterms:W3CDTF">2012-03-26T21:10:22Z</dcterms:created>
  <dcterms:modified xsi:type="dcterms:W3CDTF">2020-03-19T11:19:05Z</dcterms:modified>
</cp:coreProperties>
</file>